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5" r:id="rId3"/>
    <p:sldId id="304" r:id="rId4"/>
    <p:sldId id="289" r:id="rId5"/>
    <p:sldId id="305" r:id="rId6"/>
    <p:sldId id="306" r:id="rId7"/>
    <p:sldId id="280" r:id="rId8"/>
    <p:sldId id="307" r:id="rId9"/>
    <p:sldId id="308" r:id="rId10"/>
    <p:sldId id="299" r:id="rId11"/>
    <p:sldId id="298" r:id="rId12"/>
    <p:sldId id="317" r:id="rId13"/>
    <p:sldId id="318" r:id="rId14"/>
    <p:sldId id="292" r:id="rId15"/>
    <p:sldId id="297" r:id="rId16"/>
    <p:sldId id="303" r:id="rId17"/>
    <p:sldId id="300" r:id="rId18"/>
    <p:sldId id="301" r:id="rId19"/>
    <p:sldId id="302" r:id="rId20"/>
    <p:sldId id="309" r:id="rId21"/>
    <p:sldId id="310" r:id="rId22"/>
    <p:sldId id="313" r:id="rId23"/>
    <p:sldId id="314" r:id="rId24"/>
    <p:sldId id="311" r:id="rId25"/>
    <p:sldId id="31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9" autoAdjust="0"/>
    <p:restoredTop sz="94629"/>
  </p:normalViewPr>
  <p:slideViewPr>
    <p:cSldViewPr snapToGrid="0">
      <p:cViewPr varScale="1">
        <p:scale>
          <a:sx n="75" d="100"/>
          <a:sy n="75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43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7CAEB-D52B-4CDE-AA6A-E2218CE731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0DA-DD15-432B-812E-E88E9B1919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5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1</a:t>
            </a:fld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uses technology in their classes?</a:t>
            </a:r>
          </a:p>
          <a:p>
            <a:r>
              <a:rPr lang="en-US" dirty="0"/>
              <a:t>Who uses technology to teach vocabulary?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know if this technology is more effective than traditional methods?</a:t>
            </a:r>
          </a:p>
          <a:p>
            <a:r>
              <a:rPr lang="en-US" dirty="0"/>
              <a:t>How do we know </a:t>
            </a:r>
            <a:r>
              <a:rPr lang="en-US" dirty="0" smtClean="0"/>
              <a:t>which</a:t>
            </a:r>
            <a:r>
              <a:rPr lang="ja-JP" altLang="en-US" dirty="0"/>
              <a:t> </a:t>
            </a:r>
            <a:r>
              <a:rPr lang="en-US" dirty="0" smtClean="0"/>
              <a:t>apps are </a:t>
            </a:r>
            <a:r>
              <a:rPr lang="en-US" dirty="0"/>
              <a:t>the most effective?</a:t>
            </a:r>
          </a:p>
          <a:p>
            <a:r>
              <a:rPr lang="en-US" dirty="0"/>
              <a:t>How do we know which technology to embrace, and which to leave well alone?</a:t>
            </a:r>
          </a:p>
          <a:p>
            <a:endParaRPr lang="en-US" dirty="0" smtClean="0"/>
          </a:p>
          <a:p>
            <a:r>
              <a:rPr lang="en-US" dirty="0" smtClean="0"/>
              <a:t>In order to try to clarify such questions, </a:t>
            </a:r>
            <a:r>
              <a:rPr lang="en-US" dirty="0"/>
              <a:t>t</a:t>
            </a:r>
            <a:r>
              <a:rPr lang="en-US" dirty="0" smtClean="0"/>
              <a:t>oday </a:t>
            </a:r>
            <a:r>
              <a:rPr lang="en-US" dirty="0"/>
              <a:t>we want to tell you about an experiment which was conducted earlier this year, at 4 different universities in Japan, on </a:t>
            </a:r>
            <a:r>
              <a:rPr lang="en-US" dirty="0" smtClean="0"/>
              <a:t>138 </a:t>
            </a:r>
            <a:r>
              <a:rPr lang="en-US" dirty="0"/>
              <a:t>students.</a:t>
            </a:r>
          </a:p>
        </p:txBody>
      </p:sp>
    </p:spTree>
    <p:extLst>
      <p:ext uri="{BB962C8B-B14F-4D97-AF65-F5344CB8AC3E}">
        <p14:creationId xmlns:p14="http://schemas.microsoft.com/office/powerpoint/2010/main" val="308344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Corpus - </a:t>
            </a:r>
            <a:r>
              <a:rPr lang="en-US" altLang="ja-JP" dirty="0"/>
              <a:t>academic journals and non-fiction, student essays, and academic </a:t>
            </a:r>
            <a:r>
              <a:rPr lang="en-US" altLang="ja-JP" dirty="0" smtClean="0"/>
              <a:t>discourse</a:t>
            </a:r>
          </a:p>
          <a:p>
            <a:r>
              <a:rPr lang="en-US" altLang="ja-JP" dirty="0"/>
              <a:t>963 </a:t>
            </a:r>
            <a:r>
              <a:rPr lang="en-US" altLang="ja-JP" dirty="0" smtClean="0"/>
              <a:t>words</a:t>
            </a:r>
          </a:p>
          <a:p>
            <a:r>
              <a:rPr lang="en-US" altLang="ja-JP" dirty="0" smtClean="0"/>
              <a:t>academic </a:t>
            </a:r>
            <a:r>
              <a:rPr lang="en-US" altLang="ja-JP" dirty="0"/>
              <a:t>corpus containing </a:t>
            </a:r>
            <a:r>
              <a:rPr lang="en-US" altLang="ja-JP" dirty="0" smtClean="0"/>
              <a:t>288 </a:t>
            </a:r>
            <a:r>
              <a:rPr lang="en-US" altLang="ja-JP" dirty="0"/>
              <a:t>million </a:t>
            </a:r>
            <a:r>
              <a:rPr lang="en-US" altLang="ja-JP" dirty="0" smtClean="0"/>
              <a:t>words</a:t>
            </a:r>
          </a:p>
          <a:p>
            <a:r>
              <a:rPr lang="en-US" altLang="ja-JP" dirty="0"/>
              <a:t>Charlie </a:t>
            </a:r>
            <a:r>
              <a:rPr lang="en-US" altLang="ja-JP" dirty="0" smtClean="0"/>
              <a:t>Brown – Meiji </a:t>
            </a:r>
            <a:r>
              <a:rPr lang="en-US" altLang="ja-JP" dirty="0" err="1" smtClean="0"/>
              <a:t>Gakuen</a:t>
            </a:r>
            <a:r>
              <a:rPr lang="en-US" altLang="ja-JP" dirty="0" smtClean="0"/>
              <a:t> University Tokyo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16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 - TED Talks</a:t>
            </a:r>
          </a:p>
          <a:p>
            <a:r>
              <a:rPr lang="en-US" dirty="0"/>
              <a:t>Analysed a corpus of all the TTalks</a:t>
            </a:r>
          </a:p>
          <a:p>
            <a:r>
              <a:rPr lang="en-US" dirty="0"/>
              <a:t>Selected 4 Video </a:t>
            </a:r>
            <a:r>
              <a:rPr lang="en-US" dirty="0" smtClean="0"/>
              <a:t>using above criteria (</a:t>
            </a:r>
            <a:r>
              <a:rPr lang="en-US" dirty="0"/>
              <a:t>In this order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FKRE – word length and sentence length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22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i="1" dirty="0" smtClean="0"/>
              <a:t>61 </a:t>
            </a:r>
            <a:r>
              <a:rPr lang="en-IE" b="1" i="1" dirty="0"/>
              <a:t>female</a:t>
            </a:r>
          </a:p>
          <a:p>
            <a:r>
              <a:rPr lang="en-IE" b="1" i="1" dirty="0"/>
              <a:t>77 male</a:t>
            </a:r>
          </a:p>
          <a:p>
            <a:r>
              <a:rPr lang="en-IE" b="1" i="1" dirty="0"/>
              <a:t>138 in </a:t>
            </a:r>
            <a:r>
              <a:rPr lang="en-IE" b="1" i="1" dirty="0" smtClean="0"/>
              <a:t>total</a:t>
            </a:r>
          </a:p>
          <a:p>
            <a:endParaRPr lang="en-IE" b="1" i="1" dirty="0" smtClean="0"/>
          </a:p>
          <a:p>
            <a:r>
              <a:rPr lang="en-IE" b="1" i="1" dirty="0" smtClean="0"/>
              <a:t>4 unis in japan</a:t>
            </a:r>
          </a:p>
          <a:p>
            <a:endParaRPr lang="en-IE" b="1" i="1" dirty="0"/>
          </a:p>
          <a:p>
            <a:r>
              <a:rPr lang="en-IE" b="1" i="1" dirty="0" smtClean="0"/>
              <a:t>Various academic backgrounds</a:t>
            </a:r>
          </a:p>
          <a:p>
            <a:endParaRPr lang="en-IE" b="1" i="1" dirty="0"/>
          </a:p>
          <a:p>
            <a:r>
              <a:rPr lang="en-IE" b="1" i="1" dirty="0" smtClean="0"/>
              <a:t>All had a t lest one English class per week at the time of the study</a:t>
            </a:r>
          </a:p>
          <a:p>
            <a:endParaRPr lang="en-IE" b="1" i="1" dirty="0"/>
          </a:p>
          <a:p>
            <a:endParaRPr lang="en-IE" b="1" i="1" dirty="0"/>
          </a:p>
          <a:p>
            <a:endParaRPr lang="en-IE" b="1" i="1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861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Self reported scores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0373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PAUL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Procedure</a:t>
            </a:r>
            <a:endParaRPr lang="en-US" dirty="0"/>
          </a:p>
          <a:p>
            <a:r>
              <a:rPr lang="en-US" dirty="0"/>
              <a:t>1 x 90 minute session per week</a:t>
            </a:r>
          </a:p>
          <a:p>
            <a:r>
              <a:rPr lang="en-US" dirty="0"/>
              <a:t>x 5 weeks</a:t>
            </a:r>
          </a:p>
          <a:p>
            <a:r>
              <a:rPr lang="en-US" dirty="0"/>
              <a:t>Collects bio data</a:t>
            </a:r>
          </a:p>
          <a:p>
            <a:r>
              <a:rPr lang="en-US" dirty="0"/>
              <a:t>Everything saved on Survey Monkey</a:t>
            </a:r>
          </a:p>
          <a:p>
            <a:r>
              <a:rPr lang="en-US" dirty="0"/>
              <a:t>Session order is randomized - both app and video order</a:t>
            </a:r>
          </a:p>
          <a:p>
            <a:r>
              <a:rPr lang="en-US" dirty="0"/>
              <a:t>Everything on research portal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Collected data May ~ July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177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PAUL</a:t>
            </a:r>
          </a:p>
          <a:p>
            <a:r>
              <a:rPr lang="en-US" dirty="0" smtClean="0"/>
              <a:t>Pre-post </a:t>
            </a:r>
            <a:r>
              <a:rPr lang="en-US" dirty="0"/>
              <a:t>Tests</a:t>
            </a:r>
          </a:p>
          <a:p>
            <a:r>
              <a:rPr lang="en-US" dirty="0"/>
              <a:t>L2 Prompt - L1 Paired associate recognition</a:t>
            </a:r>
          </a:p>
          <a:p>
            <a:r>
              <a:rPr lang="en-US" dirty="0"/>
              <a:t>The only way coz computerized</a:t>
            </a:r>
          </a:p>
          <a:p>
            <a:endParaRPr lang="en-US" dirty="0"/>
          </a:p>
          <a:p>
            <a:r>
              <a:rPr lang="en-US" dirty="0"/>
              <a:t>Distractor 1 and 2 were similar but fundamentally different word meanings </a:t>
            </a:r>
            <a:r>
              <a:rPr lang="mr-IN" dirty="0"/>
              <a:t>–</a:t>
            </a:r>
            <a:r>
              <a:rPr lang="en-US" dirty="0"/>
              <a:t> as chosen by native 2 Japanese speakers</a:t>
            </a:r>
          </a:p>
          <a:p>
            <a:endParaRPr lang="en-US" dirty="0"/>
          </a:p>
          <a:p>
            <a:r>
              <a:rPr lang="en-US" dirty="0"/>
              <a:t>Distractor 3 was one of the other answers from the test taken at random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1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PAUL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520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PAUL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20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PAUL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700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PAUL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2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1166153" y="4650938"/>
            <a:ext cx="4519539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points: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Background</a:t>
            </a:r>
          </a:p>
          <a:p>
            <a:r>
              <a:rPr lang="en-US" dirty="0"/>
              <a:t>Research Question</a:t>
            </a:r>
          </a:p>
          <a:p>
            <a:r>
              <a:rPr lang="en-US" dirty="0"/>
              <a:t>Method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55807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20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1022692" y="4650938"/>
            <a:ext cx="4812616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37522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21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1116476" y="4400550"/>
            <a:ext cx="4625047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898163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Image versus Control was significantly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7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pre- and Post-tests used L2-L1 translation</a:t>
            </a:r>
          </a:p>
          <a:p>
            <a:r>
              <a:rPr lang="en-GB" dirty="0" smtClean="0"/>
              <a:t> Maybe images</a:t>
            </a:r>
            <a:r>
              <a:rPr lang="en-GB" dirty="0"/>
              <a:t>, being non-linguistic </a:t>
            </a:r>
            <a:r>
              <a:rPr lang="en-GB" dirty="0" smtClean="0"/>
              <a:t>– can bridge </a:t>
            </a:r>
            <a:r>
              <a:rPr lang="en-GB" dirty="0"/>
              <a:t>gap between L1 and </a:t>
            </a:r>
            <a:r>
              <a:rPr lang="en-GB" dirty="0" smtClean="0"/>
              <a:t>L2</a:t>
            </a:r>
          </a:p>
          <a:p>
            <a:r>
              <a:rPr lang="en-GB" dirty="0" smtClean="0"/>
              <a:t> </a:t>
            </a:r>
            <a:r>
              <a:rPr lang="en-GB" dirty="0"/>
              <a:t>W</a:t>
            </a:r>
            <a:r>
              <a:rPr lang="en-GB" dirty="0" smtClean="0"/>
              <a:t>hereas </a:t>
            </a:r>
            <a:r>
              <a:rPr lang="en-GB" dirty="0"/>
              <a:t>L2-only apps </a:t>
            </a:r>
            <a:r>
              <a:rPr lang="en-GB" dirty="0" smtClean="0"/>
              <a:t>cannot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63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24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1046138" y="4650938"/>
            <a:ext cx="4765724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574767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6272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2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3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919968" y="4650938"/>
            <a:ext cx="5070524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2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CALL impact</a:t>
            </a:r>
          </a:p>
          <a:p>
            <a:r>
              <a:rPr lang="en-US" dirty="0"/>
              <a:t>Ts try to embrace</a:t>
            </a:r>
          </a:p>
          <a:p>
            <a:r>
              <a:rPr lang="en-US" dirty="0"/>
              <a:t>Rapid advance</a:t>
            </a:r>
          </a:p>
          <a:p>
            <a:r>
              <a:rPr lang="en-US" dirty="0"/>
              <a:t>Research &amp; pedagogy lag</a:t>
            </a:r>
          </a:p>
          <a:p>
            <a:r>
              <a:rPr lang="en-US" dirty="0"/>
              <a:t>Wow factor appeal</a:t>
            </a:r>
          </a:p>
          <a:p>
            <a:r>
              <a:rPr lang="en-US" dirty="0"/>
              <a:t>Is it really more effective?</a:t>
            </a:r>
          </a:p>
          <a:p>
            <a:r>
              <a:rPr lang="en-US" dirty="0"/>
              <a:t>This research compares 3 different computer based language learning apps in an effort to understand differences in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67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5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1075446" y="4807601"/>
            <a:ext cx="4707108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369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6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779292" y="4650938"/>
            <a:ext cx="5093970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9609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3 different computer based vocabulary learning apps differ in terms of learning effectiveness?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One of the apps uses KWIC, with context from the TED</a:t>
            </a:r>
          </a:p>
          <a:p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this contextual clue from the TED make a difference?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60DA-DD15-432B-812E-E88E9B19194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6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8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685800" y="4650938"/>
            <a:ext cx="5486400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9</a:t>
            </a:fld>
            <a:endParaRPr lang="en-IE" dirty="0"/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1098892" y="4650938"/>
            <a:ext cx="4660216" cy="309967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63491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0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5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8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6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81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7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78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9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0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4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52CA-F19F-42A0-8F73-813EEAE83333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8435-4B48-4B78-99DB-B35E2FD7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8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TED Talks and NAWL Vocabulary Study Using CALL</a:t>
            </a:r>
            <a:endParaRPr lang="en-IE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935" y="5373838"/>
            <a:ext cx="3981157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it-IT" sz="3200" b="1" dirty="0">
                <a:solidFill>
                  <a:srgbClr val="CCCCFF"/>
                </a:solidFill>
              </a:rPr>
              <a:t>Bob Ashcroft</a:t>
            </a:r>
          </a:p>
          <a:p>
            <a:r>
              <a:rPr lang="it-IT" dirty="0">
                <a:solidFill>
                  <a:srgbClr val="9999FF"/>
                </a:solidFill>
              </a:rPr>
              <a:t>Tokai </a:t>
            </a:r>
            <a:r>
              <a:rPr lang="it-IT" dirty="0" err="1">
                <a:solidFill>
                  <a:srgbClr val="9999FF"/>
                </a:solidFill>
              </a:rPr>
              <a:t>University</a:t>
            </a:r>
            <a:endParaRPr lang="it-IT" dirty="0">
              <a:solidFill>
                <a:srgbClr val="9999FF"/>
              </a:solidFill>
            </a:endParaRPr>
          </a:p>
          <a:p>
            <a:r>
              <a:rPr lang="it-IT" dirty="0">
                <a:solidFill>
                  <a:srgbClr val="9999FF"/>
                </a:solidFill>
              </a:rPr>
              <a:t>Sapporo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4366" y="5368704"/>
            <a:ext cx="3981157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CCCCFF"/>
                </a:solidFill>
              </a:rPr>
              <a:t>JALT 2017</a:t>
            </a:r>
            <a:endParaRPr lang="en-GB" altLang="ja-JP" sz="3200" b="1" dirty="0">
              <a:solidFill>
                <a:srgbClr val="CCCCFF"/>
              </a:solidFill>
            </a:endParaRPr>
          </a:p>
          <a:p>
            <a:pPr algn="r"/>
            <a:r>
              <a:rPr lang="it-IT" dirty="0">
                <a:solidFill>
                  <a:srgbClr val="9999FF"/>
                </a:solidFill>
              </a:rPr>
              <a:t>Sunday, 19th November 2017</a:t>
            </a:r>
          </a:p>
          <a:p>
            <a:pPr algn="r"/>
            <a:r>
              <a:rPr lang="it-IT" dirty="0">
                <a:solidFill>
                  <a:srgbClr val="9999FF"/>
                </a:solidFill>
              </a:rPr>
              <a:t>Tsukuba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3273">
            <a:off x="3467512" y="2547573"/>
            <a:ext cx="2332686" cy="23326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95">
            <a:off x="5984697" y="2468911"/>
            <a:ext cx="2347351" cy="23473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5529" y="5368704"/>
            <a:ext cx="3981157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it-IT" sz="3200" b="1" dirty="0">
                <a:solidFill>
                  <a:srgbClr val="CCCCFF"/>
                </a:solidFill>
              </a:rPr>
              <a:t>Paul Raine</a:t>
            </a:r>
          </a:p>
          <a:p>
            <a:r>
              <a:rPr lang="it-IT" dirty="0" err="1">
                <a:solidFill>
                  <a:srgbClr val="9999FF"/>
                </a:solidFill>
              </a:rPr>
              <a:t>Keio</a:t>
            </a:r>
            <a:r>
              <a:rPr lang="it-IT" dirty="0">
                <a:solidFill>
                  <a:srgbClr val="9999FF"/>
                </a:solidFill>
              </a:rPr>
              <a:t> </a:t>
            </a:r>
            <a:r>
              <a:rPr lang="it-IT" dirty="0" err="1">
                <a:solidFill>
                  <a:srgbClr val="9999FF"/>
                </a:solidFill>
              </a:rPr>
              <a:t>University</a:t>
            </a:r>
            <a:endParaRPr lang="it-IT" dirty="0">
              <a:solidFill>
                <a:srgbClr val="9999FF"/>
              </a:solidFill>
            </a:endParaRPr>
          </a:p>
          <a:p>
            <a:r>
              <a:rPr lang="it-IT" dirty="0">
                <a:solidFill>
                  <a:srgbClr val="9999FF"/>
                </a:solidFill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4070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13645" y="708338"/>
            <a:ext cx="9131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Target Vocabulary</a:t>
            </a:r>
          </a:p>
          <a:p>
            <a:endParaRPr kumimoji="1" lang="en-US" altLang="ja-JP" sz="14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95">
            <a:off x="4172503" y="2120029"/>
            <a:ext cx="3807034" cy="38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13645" y="708338"/>
            <a:ext cx="91311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Context – TED Talks</a:t>
            </a:r>
          </a:p>
          <a:p>
            <a:endParaRPr kumimoji="1" lang="en-US" altLang="ja-JP" sz="14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solidFill>
                  <a:schemeClr val="bg1"/>
                </a:solidFill>
              </a:rPr>
              <a:t>NAWL 20+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solidFill>
                  <a:schemeClr val="bg1"/>
                </a:solidFill>
              </a:rPr>
              <a:t>6-12 minutes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solidFill>
                  <a:schemeClr val="bg1"/>
                </a:solidFill>
              </a:rPr>
              <a:t>Flesch-Kincaid Readability Ease (FKRE)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solidFill>
                  <a:schemeClr val="bg1"/>
                </a:solidFill>
              </a:rPr>
              <a:t>WPM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solidFill>
                  <a:schemeClr val="bg1"/>
                </a:solidFill>
              </a:rPr>
              <a:t>Interest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solidFill>
                  <a:schemeClr val="bg1"/>
                </a:solidFill>
              </a:rPr>
              <a:t>Accent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solidFill>
                  <a:schemeClr val="bg1"/>
                </a:solidFill>
              </a:rPr>
              <a:t>Gender 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498">
            <a:off x="9103529" y="4324796"/>
            <a:ext cx="1845441" cy="18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2" y="-76200"/>
            <a:ext cx="12544251" cy="7010400"/>
          </a:xfrm>
          <a:prstGeom prst="rect">
            <a:avLst/>
          </a:prstGeom>
        </p:spPr>
      </p:pic>
      <p:sp>
        <p:nvSpPr>
          <p:cNvPr id="3" name="Rectangle 6"/>
          <p:cNvSpPr/>
          <p:nvPr/>
        </p:nvSpPr>
        <p:spPr>
          <a:xfrm>
            <a:off x="1849669" y="191369"/>
            <a:ext cx="1066800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6000">
                <a:solidFill>
                  <a:schemeClr val="bg2">
                    <a:lumMod val="50000"/>
                  </a:schemeClr>
                </a:solidFill>
              </a:rPr>
              <a:t>Particpants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2" y="-76200"/>
            <a:ext cx="12544251" cy="7010400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29692"/>
              </p:ext>
            </p:extLst>
          </p:nvPr>
        </p:nvGraphicFramePr>
        <p:xfrm>
          <a:off x="2329009" y="656460"/>
          <a:ext cx="7533981" cy="55450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11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1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1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2512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Level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TOEIC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74704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Beginner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1-250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>
                          <a:ln>
                            <a:noFill/>
                          </a:ln>
                        </a:rPr>
                        <a:t>Pre-Intermediate</a:t>
                      </a:r>
                      <a:endParaRPr kumimoji="1" lang="ja-JP" altLang="en-US" sz="26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255-400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23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Intermediate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405-600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9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Upper-Intermediate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605-780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45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Advanced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785-900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23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Native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n>
                            <a:noFill/>
                          </a:ln>
                        </a:rPr>
                        <a:t>905-990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4169">
                <a:tc gridSpan="2">
                  <a:txBody>
                    <a:bodyPr/>
                    <a:lstStyle/>
                    <a:p>
                      <a:pPr lvl="8" algn="ctr"/>
                      <a:r>
                        <a:rPr kumimoji="1" lang="en-GB" altLang="ja-JP" sz="2800" b="1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Total: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138</a:t>
                      </a:r>
                      <a:endParaRPr kumimoji="1" lang="ja-JP" altLang="en-US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2" y="1656282"/>
            <a:ext cx="10717665" cy="473087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313645" y="732953"/>
            <a:ext cx="3081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8340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89538"/>
              </p:ext>
            </p:extLst>
          </p:nvPr>
        </p:nvGraphicFramePr>
        <p:xfrm>
          <a:off x="541985" y="2318196"/>
          <a:ext cx="11152031" cy="27818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95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8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7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7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7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470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14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TARGET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Prompt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correct response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distractor 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distractor 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distractor 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7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residual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The word closest in meaning to </a:t>
                      </a:r>
                      <a:r>
                        <a:rPr lang="en-US" sz="2400" b="1" i="1" u="none" strike="noStrike" dirty="0">
                          <a:effectLst/>
                        </a:rPr>
                        <a:t>residual</a:t>
                      </a:r>
                      <a:r>
                        <a:rPr lang="en-US" sz="2400" u="none" strike="noStrike" dirty="0">
                          <a:effectLst/>
                        </a:rPr>
                        <a:t> is: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846" marR="6846" marT="68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残りの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その他の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たくさんの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人工的な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313645" y="708338"/>
            <a:ext cx="9131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Dependent Measures</a:t>
            </a:r>
          </a:p>
        </p:txBody>
      </p:sp>
    </p:spTree>
    <p:extLst>
      <p:ext uri="{BB962C8B-B14F-4D97-AF65-F5344CB8AC3E}">
        <p14:creationId xmlns:p14="http://schemas.microsoft.com/office/powerpoint/2010/main" val="23076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91666" y="515155"/>
            <a:ext cx="10474822" cy="596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974496" y="515155"/>
            <a:ext cx="10474822" cy="940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834897" y="515155"/>
            <a:ext cx="2614413" cy="596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71737" y="515155"/>
            <a:ext cx="2648755" cy="596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20488" y="515155"/>
            <a:ext cx="2614413" cy="596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74496" y="515155"/>
            <a:ext cx="2614413" cy="596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01135" y="515155"/>
            <a:ext cx="1561133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E" altLang="ja-JP" sz="4800" b="1" dirty="0">
                <a:solidFill>
                  <a:schemeClr val="bg1"/>
                </a:solidFill>
              </a:rPr>
              <a:t>KWIC</a:t>
            </a:r>
            <a:endParaRPr lang="ja-JP" altLang="ja-JP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940647" y="489397"/>
            <a:ext cx="1945276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E" altLang="ja-JP" sz="4800" b="1" dirty="0">
                <a:solidFill>
                  <a:schemeClr val="bg1"/>
                </a:solidFill>
              </a:rPr>
              <a:t>IMAGE</a:t>
            </a:r>
            <a:endParaRPr lang="ja-JP" altLang="ja-JP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149223" y="489396"/>
            <a:ext cx="756938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E" altLang="ja-JP" sz="4800" b="1" dirty="0">
                <a:solidFill>
                  <a:schemeClr val="bg1"/>
                </a:solidFill>
              </a:rPr>
              <a:t>L2</a:t>
            </a:r>
            <a:endParaRPr lang="ja-JP" altLang="ja-JP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872567" y="539278"/>
            <a:ext cx="2649188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E" altLang="ja-JP" sz="4800" b="1" dirty="0">
                <a:solidFill>
                  <a:schemeClr val="bg1"/>
                </a:solidFill>
              </a:rPr>
              <a:t>CONTROL</a:t>
            </a:r>
            <a:endParaRPr lang="ja-JP" altLang="ja-JP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69794" y="1686246"/>
            <a:ext cx="26581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ja-JP" sz="2000" dirty="0">
                <a:solidFill>
                  <a:schemeClr val="bg1"/>
                </a:solidFill>
              </a:rPr>
              <a:t>After the noise of the vocal chords are removed, only the ___________ sound is left.</a:t>
            </a:r>
            <a:endParaRPr lang="ja-JP" altLang="ja-JP" sz="2000" dirty="0">
              <a:solidFill>
                <a:schemeClr val="bg1"/>
              </a:solidFill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85" y="1567714"/>
            <a:ext cx="2351598" cy="184422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351897" y="1686246"/>
            <a:ext cx="23515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ja-JP" sz="2400" dirty="0">
                <a:solidFill>
                  <a:schemeClr val="bg1"/>
                </a:solidFill>
              </a:rPr>
              <a:t>Remaining after the greater part or quantity has gone.</a:t>
            </a:r>
            <a:endParaRPr lang="ja-JP" altLang="ja-JP" sz="2400" dirty="0">
              <a:solidFill>
                <a:schemeClr val="bg1"/>
              </a:solidFill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966307" y="1628132"/>
            <a:ext cx="23515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ja-JP" sz="2400" dirty="0">
                <a:solidFill>
                  <a:schemeClr val="bg1"/>
                </a:solidFill>
              </a:rPr>
              <a:t>Dummy treatment – different target vocabulary</a:t>
            </a:r>
            <a:endParaRPr lang="ja-JP" altLang="ja-JP" sz="2400" dirty="0">
              <a:solidFill>
                <a:schemeClr val="bg1"/>
              </a:solidFill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936399" y="6456339"/>
            <a:ext cx="10479516" cy="13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991666" y="3649796"/>
            <a:ext cx="10479516" cy="13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971157" y="4188965"/>
            <a:ext cx="201531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reconstruct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residual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organ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compromise</a:t>
            </a:r>
            <a:endParaRPr lang="ja-JP" altLang="ja-JP" dirty="0">
              <a:solidFill>
                <a:schemeClr val="bg1"/>
              </a:solidFill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286141" y="4178098"/>
            <a:ext cx="201531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resemble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assume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compact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conduction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596823" y="4188965"/>
            <a:ext cx="201531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reconstruct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residual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organ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compromise</a:t>
            </a:r>
            <a:endParaRPr lang="ja-JP" altLang="ja-JP" dirty="0">
              <a:solidFill>
                <a:schemeClr val="bg1"/>
              </a:solidFill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73914" y="4188965"/>
            <a:ext cx="201531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reconstruct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residual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organ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IE" altLang="ja-JP" dirty="0">
                <a:solidFill>
                  <a:schemeClr val="bg1"/>
                </a:solidFill>
              </a:rPr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3673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01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44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57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141" y="509674"/>
            <a:ext cx="546715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Control versus</a:t>
            </a:r>
            <a:r>
              <a:rPr lang="mr-IN" sz="6000" dirty="0">
                <a:solidFill>
                  <a:schemeClr val="bg1"/>
                </a:solidFill>
              </a:rPr>
              <a:t>…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912" y="1905455"/>
            <a:ext cx="78125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0825" y="2067363"/>
            <a:ext cx="6594909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KWIC 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L2 Definition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6489" y="2904879"/>
            <a:ext cx="78125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3041" y="3790170"/>
            <a:ext cx="78125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92D05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8057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141" y="509674"/>
            <a:ext cx="365760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Image App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0299" y="2367350"/>
            <a:ext cx="8595360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+ 0.65 words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bg1"/>
                </a:solidFill>
              </a:rPr>
              <a:t>+ 3.25%</a:t>
            </a:r>
          </a:p>
        </p:txBody>
      </p:sp>
      <p:pic>
        <p:nvPicPr>
          <p:cNvPr id="4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36" y="3336846"/>
            <a:ext cx="3553239" cy="27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963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38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30321" y="1159098"/>
            <a:ext cx="6168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dirty="0">
                <a:solidFill>
                  <a:schemeClr val="bg1"/>
                </a:solidFill>
              </a:rPr>
              <a:t>Thanks for Listening!</a:t>
            </a:r>
          </a:p>
          <a:p>
            <a:pPr algn="ctr"/>
            <a:endParaRPr lang="en-US" altLang="ja-JP" sz="40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ja-JP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https://goo.gl/iBDCSg</a:t>
            </a:r>
            <a:endParaRPr kumimoji="1" lang="ja-JP" altLang="en-US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871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Rectangle 6"/>
          <p:cNvSpPr/>
          <p:nvPr/>
        </p:nvSpPr>
        <p:spPr>
          <a:xfrm>
            <a:off x="2299316" y="1102562"/>
            <a:ext cx="9518985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3826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29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17700"/>
            <a:ext cx="9372600" cy="624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82582" y="515154"/>
            <a:ext cx="10895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How do 3 computer-based vocabulary learning apps differ in terms of learning effectiveness?</a:t>
            </a:r>
          </a:p>
        </p:txBody>
      </p:sp>
    </p:spTree>
    <p:extLst>
      <p:ext uri="{BB962C8B-B14F-4D97-AF65-F5344CB8AC3E}">
        <p14:creationId xmlns:p14="http://schemas.microsoft.com/office/powerpoint/2010/main" val="32218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051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4074" y="1087193"/>
            <a:ext cx="1066800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Research Questions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Method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465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619</Words>
  <Application>Microsoft Office PowerPoint</Application>
  <PresentationFormat>ワイド画面</PresentationFormat>
  <Paragraphs>261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ＭＳ Ｐゴシック</vt:lpstr>
      <vt:lpstr>ＭＳ 明朝</vt:lpstr>
      <vt:lpstr>游ゴシック</vt:lpstr>
      <vt:lpstr>Arial</vt:lpstr>
      <vt:lpstr>Calibri</vt:lpstr>
      <vt:lpstr>Calibri Light</vt:lpstr>
      <vt:lpstr>Mangal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user</cp:lastModifiedBy>
  <cp:revision>44</cp:revision>
  <dcterms:created xsi:type="dcterms:W3CDTF">2017-05-16T08:22:16Z</dcterms:created>
  <dcterms:modified xsi:type="dcterms:W3CDTF">2017-11-18T12:28:08Z</dcterms:modified>
</cp:coreProperties>
</file>